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wav" ContentType="audio/wav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e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380" y="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audio1.wav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D4A86-7DDD-45E6-B875-91C31048A1F4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0507767-1B12-4263-ABF0-DAC3FB5B877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3C55653-12B6-4590-8F9B-35F959F0465B}" type="slidenum">
              <a:rPr lang="sr-Latn-CS"/>
              <a:pPr/>
              <a:t>6</a:t>
            </a:fld>
            <a:endParaRPr lang="sr-Latn-CS"/>
          </a:p>
        </p:txBody>
      </p:sp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F6E7297-ACCF-462A-9BF6-A929D5AECF7F}" type="slidenum">
              <a:rPr lang="sr-Latn-CS"/>
              <a:pPr/>
              <a:t>7</a:t>
            </a:fld>
            <a:endParaRPr lang="sr-Latn-CS"/>
          </a:p>
        </p:txBody>
      </p:sp>
      <p:sp>
        <p:nvSpPr>
          <p:cNvPr id="501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1B4CF09-29C8-47D0-BD3B-074024B380F4}" type="slidenum">
              <a:rPr lang="sr-Latn-CS"/>
              <a:pPr/>
              <a:t>8</a:t>
            </a:fld>
            <a:endParaRPr lang="sr-Latn-CS"/>
          </a:p>
        </p:txBody>
      </p:sp>
      <p:sp>
        <p:nvSpPr>
          <p:cNvPr id="5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DD2F3BB-CF83-4EEB-AA3C-BC211107FC64}" type="slidenum">
              <a:rPr lang="sr-Latn-CS"/>
              <a:pPr/>
              <a:t>9</a:t>
            </a:fld>
            <a:endParaRPr lang="sr-Latn-CS"/>
          </a:p>
        </p:txBody>
      </p:sp>
      <p:sp>
        <p:nvSpPr>
          <p:cNvPr id="5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BE37027-D0BB-4A99-ACD6-B849AD1675DC}" type="slidenum">
              <a:rPr lang="sr-Latn-CS"/>
              <a:pPr/>
              <a:t>10</a:t>
            </a:fld>
            <a:endParaRPr lang="sr-Latn-CS"/>
          </a:p>
        </p:txBody>
      </p:sp>
      <p:sp>
        <p:nvSpPr>
          <p:cNvPr id="5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02097A4-87AC-48B7-A0B1-4C60BE65922A}" type="slidenum">
              <a:rPr lang="sr-Latn-CS"/>
              <a:pPr/>
              <a:t>11</a:t>
            </a:fld>
            <a:endParaRPr lang="sr-Latn-CS"/>
          </a:p>
        </p:txBody>
      </p:sp>
      <p:sp>
        <p:nvSpPr>
          <p:cNvPr id="624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sr-Latn-C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sr-Latn-C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DB228DD5-FD7E-4210-85C1-592DF5D9045D}" type="slidenum">
              <a:rPr lang="sr-Latn-CS"/>
              <a:pPr/>
              <a:t>‹#›</a:t>
            </a:fld>
            <a:endParaRPr lang="sr-Latn-CS"/>
          </a:p>
        </p:txBody>
      </p:sp>
    </p:spTree>
  </p:cSld>
  <p:clrMapOvr>
    <a:masterClrMapping/>
  </p:clrMapOvr>
  <p:transition spd="med">
    <p:blinds dir="vert"/>
    <p:sndAc>
      <p:stSnd>
        <p:snd r:embed="rId1" name="type.wav"/>
      </p:stSnd>
    </p:sndAc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4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C733C8-2B47-4297-A91F-A0F9AB5493AC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755096-C981-4944-800A-778459D3BA8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1.jpe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1.jpe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1.jpe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1.jpe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42910" y="2786058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" sz="49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PRINCIPLES OF </a:t>
            </a:r>
            <a:r>
              <a:rPr lang="sr-Latn-RS" sz="49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PRESCRIBING</a:t>
            </a:r>
            <a:r>
              <a:rPr lang="en" sz="49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 ANTIARRHYTHMICS</a:t>
            </a:r>
            <a:br>
              <a:rPr lang="sr-Latn-CS" b="1" dirty="0">
                <a:solidFill>
                  <a:srgbClr val="30446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500570"/>
            <a:ext cx="6400800" cy="1138230"/>
          </a:xfrm>
        </p:spPr>
        <p:txBody>
          <a:bodyPr>
            <a:normAutofit/>
          </a:bodyPr>
          <a:lstStyle/>
          <a:p>
            <a:r>
              <a:rPr lang="en" sz="2400" b="1" dirty="0">
                <a:solidFill>
                  <a:schemeClr val="accent1">
                    <a:lumMod val="50000"/>
                  </a:schemeClr>
                </a:solidFill>
                <a:latin typeface="Comic Sans MS" pitchFamily="66" charset="0"/>
              </a:rPr>
              <a:t>Prof. Slobodan Janković</a:t>
            </a:r>
            <a:endParaRPr lang="en-US" sz="2400" b="1" dirty="0">
              <a:solidFill>
                <a:schemeClr val="accent1">
                  <a:lumMod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87" name="Rectangle 1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372" name="Rectangle 4" descr="Newsprint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4"/>
            <a:srcRect/>
            <a:stretch>
              <a:fillRect/>
            </a:stretch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6000" b="1">
              <a:solidFill>
                <a:srgbClr val="5478A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5478AC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5478AC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5478AC"/>
              </a:solidFill>
              <a:latin typeface="Comic Sans MS" pitchFamily="66" charset="0"/>
            </a:endParaRPr>
          </a:p>
        </p:txBody>
      </p:sp>
      <p:graphicFrame>
        <p:nvGraphicFramePr>
          <p:cNvPr id="58408" name="Group 40"/>
          <p:cNvGraphicFramePr>
            <a:graphicFrameLocks noGrp="1"/>
          </p:cNvGraphicFramePr>
          <p:nvPr>
            <p:ph idx="1"/>
          </p:nvPr>
        </p:nvGraphicFramePr>
        <p:xfrm>
          <a:off x="539750" y="476250"/>
          <a:ext cx="8229600" cy="5585080"/>
        </p:xfrm>
        <a:graphic>
          <a:graphicData uri="http://schemas.openxmlformats.org/drawingml/2006/table">
            <a:tbl>
              <a:tblPr>
                <a:tableStyleId>{69C7853C-536D-4A76-A0AE-DD22124D55A5}</a:tableStyleId>
              </a:tblPr>
              <a:tblGrid>
                <a:gridCol w="411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14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80974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Cyrl-CS" sz="2800" u="none" strike="noStrike" cap="none" normalizeH="0" baseline="0" dirty="0">
                        <a:ln>
                          <a:noFill/>
                        </a:ln>
                        <a:effectLst/>
                        <a:latin typeface="Comic Sans MS" pitchFamily="66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Extracardiac contraindications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Latn-CS" sz="20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Do not use or use with caution</a:t>
                      </a:r>
                      <a:endParaRPr kumimoji="0" lang="sr-Latn-CS" sz="2800" b="1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604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Diarrhea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quinidine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302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Prostate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Glaucoma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disopyramide</a:t>
                      </a:r>
                      <a:endParaRPr kumimoji="0" lang="el-GR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858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Arthritis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procainamide</a:t>
                      </a:r>
                      <a:endParaRPr kumimoji="0" lang="el-GR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858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Lung disease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amiodarone</a:t>
                      </a:r>
                      <a:endParaRPr kumimoji="0" lang="el-GR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>
    <p:blinds dir="vert"/>
    <p:sndAc>
      <p:stSnd>
        <p:snd r:embed="rId3" name="type.wav"/>
      </p:stSnd>
    </p:sndAc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5" name="Rectangle 2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1444" name="Rectangle 4" descr="Newsprint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4"/>
            <a:srcRect/>
            <a:stretch>
              <a:fillRect/>
            </a:stretch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6000" b="1">
              <a:solidFill>
                <a:srgbClr val="5478A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5478AC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5478AC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5478AC"/>
              </a:solidFill>
              <a:latin typeface="Comic Sans MS" pitchFamily="66" charset="0"/>
            </a:endParaRPr>
          </a:p>
        </p:txBody>
      </p:sp>
      <p:graphicFrame>
        <p:nvGraphicFramePr>
          <p:cNvPr id="61473" name="Group 3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13017592"/>
              </p:ext>
            </p:extLst>
          </p:nvPr>
        </p:nvGraphicFramePr>
        <p:xfrm>
          <a:off x="539750" y="549275"/>
          <a:ext cx="8229600" cy="5880120"/>
        </p:xfrm>
        <a:graphic>
          <a:graphicData uri="http://schemas.openxmlformats.org/drawingml/2006/table">
            <a:tbl>
              <a:tblPr>
                <a:tableStyleId>{69C7853C-536D-4A76-A0AE-DD22124D55A5}</a:tableStyleId>
              </a:tblPr>
              <a:tblGrid>
                <a:gridCol w="411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14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9413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Cyrl-CS" sz="2800" u="none" strike="noStrike" cap="none" normalizeH="0" baseline="0" dirty="0">
                        <a:ln>
                          <a:noFill/>
                        </a:ln>
                        <a:effectLst/>
                        <a:latin typeface="Comic Sans MS" pitchFamily="66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Extracardiac contraindications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Latn-CS" sz="20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Do not use or use with caution</a:t>
                      </a:r>
                      <a:endParaRPr kumimoji="0" lang="sr-Latn-CS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404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Tremor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mexiletine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tocainide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4112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Constipation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verapamil</a:t>
                      </a:r>
                      <a:endParaRPr kumimoji="0" lang="el-GR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336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Asthma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Peripheral artery disease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Hypoglycemia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β- blockers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propafenone</a:t>
                      </a:r>
                      <a:endParaRPr kumimoji="0" lang="el-GR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>
    <p:blinds dir="vert"/>
    <p:sndAc>
      <p:stSnd>
        <p:snd r:embed="rId3" name="type.wav"/>
      </p:stSnd>
    </p:sndAc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00034" y="1000108"/>
            <a:ext cx="8501122" cy="6072230"/>
          </a:xfrm>
        </p:spPr>
        <p:txBody>
          <a:bodyPr>
            <a:normAutofit/>
          </a:bodyPr>
          <a:lstStyle/>
          <a:p>
            <a:pPr marL="342900" indent="-342900" algn="l"/>
            <a:r>
              <a:rPr lang="en" sz="2800" b="1" dirty="0">
                <a:solidFill>
                  <a:srgbClr val="30446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①</a:t>
            </a:r>
            <a:r>
              <a:rPr lang="en" sz="2800" b="1" dirty="0">
                <a:solidFill>
                  <a:srgbClr val="304462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2800" b="1" dirty="0">
                <a:solidFill>
                  <a:srgbClr val="304462"/>
                </a:solidFill>
                <a:latin typeface="Comic Sans MS" pitchFamily="66" charset="0"/>
              </a:rPr>
              <a:t>Detect and eliminate</a:t>
            </a:r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 </a:t>
            </a:r>
            <a:r>
              <a:rPr lang="en" sz="2800" b="1" dirty="0">
                <a:solidFill>
                  <a:srgbClr val="304462"/>
                </a:solidFill>
                <a:latin typeface="Comic Sans MS" pitchFamily="66" charset="0"/>
              </a:rPr>
              <a:t>precipitating factors </a:t>
            </a:r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:</a:t>
            </a:r>
          </a:p>
          <a:p>
            <a:pPr marL="342900" indent="-342900" algn="l"/>
            <a:endParaRPr lang="sr-Cyrl-CS" sz="2400" dirty="0">
              <a:solidFill>
                <a:srgbClr val="304462"/>
              </a:solidFill>
              <a:latin typeface="Comic Sans MS" pitchFamily="66" charset="0"/>
            </a:endParaRPr>
          </a:p>
          <a:p>
            <a:pPr marL="342900" indent="-342900" algn="l"/>
            <a:r>
              <a:rPr lang="en" dirty="0">
                <a:solidFill>
                  <a:srgbClr val="304462"/>
                </a:solidFill>
                <a:latin typeface="Comic Sans MS" pitchFamily="66" charset="0"/>
              </a:rPr>
              <a:t>  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  <a:sym typeface="Wingdings" pitchFamily="2" charset="2"/>
              </a:rPr>
              <a:t> </a:t>
            </a:r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hypoxia</a:t>
            </a:r>
          </a:p>
          <a:p>
            <a:pPr marL="342900" indent="-342900" algn="l"/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  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  <a:sym typeface="Wingdings" pitchFamily="2" charset="2"/>
              </a:rPr>
              <a:t> </a:t>
            </a:r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hypokalemia</a:t>
            </a:r>
          </a:p>
          <a:p>
            <a:pPr marL="342900" indent="-342900" algn="l"/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  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  <a:sym typeface="Wingdings" pitchFamily="2" charset="2"/>
              </a:rPr>
              <a:t> </a:t>
            </a:r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ischemia</a:t>
            </a:r>
          </a:p>
          <a:p>
            <a:pPr marL="342900" indent="-342900" algn="l"/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  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  <a:sym typeface="Wingdings" pitchFamily="2" charset="2"/>
              </a:rPr>
              <a:t> </a:t>
            </a:r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drugs (erythromycin, pentamidine, thioridazine, tricyclics)</a:t>
            </a:r>
            <a:endParaRPr lang="sr-Latn-CS" sz="2800" dirty="0">
              <a:solidFill>
                <a:srgbClr val="304462"/>
              </a:solidFill>
              <a:latin typeface="Comic Sans MS" pitchFamily="66" charset="0"/>
            </a:endParaRPr>
          </a:p>
          <a:p>
            <a:endParaRPr lang="en-US" sz="2400" b="1" dirty="0">
              <a:solidFill>
                <a:schemeClr val="accent1">
                  <a:lumMod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00034" y="1000108"/>
            <a:ext cx="8501122" cy="6072230"/>
          </a:xfrm>
        </p:spPr>
        <p:txBody>
          <a:bodyPr>
            <a:normAutofit/>
          </a:bodyPr>
          <a:lstStyle/>
          <a:p>
            <a:pPr marL="342900" indent="-342900" algn="l"/>
            <a:endParaRPr lang="sr-Latn-CS" sz="2800" dirty="0">
              <a:solidFill>
                <a:srgbClr val="304462"/>
              </a:solidFill>
              <a:latin typeface="Comic Sans MS" pitchFamily="66" charset="0"/>
            </a:endParaRPr>
          </a:p>
          <a:p>
            <a:pPr marL="342900" indent="-342900" algn="l"/>
            <a:r>
              <a:rPr lang="en" b="1" dirty="0">
                <a:solidFill>
                  <a:srgbClr val="30446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②</a:t>
            </a:r>
            <a:r>
              <a:rPr lang="en" b="1" dirty="0">
                <a:solidFill>
                  <a:srgbClr val="304462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b="1" dirty="0">
                <a:solidFill>
                  <a:srgbClr val="304462"/>
                </a:solidFill>
                <a:latin typeface="Comic Sans MS" pitchFamily="66" charset="0"/>
              </a:rPr>
              <a:t>Establish treatment goals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</a:rPr>
              <a:t>:</a:t>
            </a:r>
          </a:p>
          <a:p>
            <a:pPr marL="342900" indent="-342900" algn="l"/>
            <a:endParaRPr lang="sr-Cyrl-CS" sz="2400" dirty="0">
              <a:solidFill>
                <a:srgbClr val="304462"/>
              </a:solidFill>
              <a:latin typeface="Comic Sans MS" pitchFamily="66" charset="0"/>
            </a:endParaRPr>
          </a:p>
          <a:p>
            <a:pPr marL="342900" indent="-342900" algn="l"/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 </a:t>
            </a:r>
            <a:r>
              <a:rPr lang="en" sz="2800" dirty="0">
                <a:solidFill>
                  <a:srgbClr val="304462"/>
                </a:solidFill>
                <a:latin typeface="Comic Sans MS" pitchFamily="66" charset="0"/>
                <a:sym typeface="Wingdings" pitchFamily="2" charset="2"/>
              </a:rPr>
              <a:t> Do not treat asymptomatic ventricular extrasystoles</a:t>
            </a:r>
          </a:p>
          <a:p>
            <a:pPr marL="342900" indent="-342900" algn="l"/>
            <a:endParaRPr lang="sr-Cyrl-CS" sz="1200" dirty="0">
              <a:solidFill>
                <a:srgbClr val="304462"/>
              </a:solidFill>
              <a:latin typeface="Comic Sans MS" pitchFamily="66" charset="0"/>
            </a:endParaRPr>
          </a:p>
          <a:p>
            <a:pPr marL="342900" indent="-342900" algn="l"/>
            <a:r>
              <a:rPr lang="en" sz="2400" dirty="0">
                <a:solidFill>
                  <a:srgbClr val="304462"/>
                </a:solidFill>
                <a:latin typeface="Comic Sans MS" pitchFamily="66" charset="0"/>
              </a:rPr>
              <a:t> </a:t>
            </a:r>
            <a:r>
              <a:rPr lang="en" sz="2800" dirty="0">
                <a:solidFill>
                  <a:srgbClr val="304462"/>
                </a:solidFill>
                <a:latin typeface="Comic Sans MS" pitchFamily="66" charset="0"/>
                <a:sym typeface="Wingdings" pitchFamily="2" charset="2"/>
              </a:rPr>
              <a:t></a:t>
            </a:r>
            <a:r>
              <a:rPr lang="en" sz="2400" dirty="0">
                <a:solidFill>
                  <a:srgbClr val="304462"/>
                </a:solidFill>
                <a:latin typeface="Comic Sans MS" pitchFamily="66" charset="0"/>
              </a:rPr>
              <a:t> </a:t>
            </a:r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Determine the frequency and reproducibility of arrhythmias before starting therapy</a:t>
            </a:r>
          </a:p>
          <a:p>
            <a:endParaRPr lang="en-US" sz="2400" b="1" dirty="0">
              <a:solidFill>
                <a:schemeClr val="accent1">
                  <a:lumMod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7158" y="2000240"/>
            <a:ext cx="8501122" cy="6072230"/>
          </a:xfrm>
        </p:spPr>
        <p:txBody>
          <a:bodyPr>
            <a:normAutofit/>
          </a:bodyPr>
          <a:lstStyle/>
          <a:p>
            <a:r>
              <a:rPr lang="en" b="1" dirty="0">
                <a:solidFill>
                  <a:srgbClr val="304462"/>
                </a:solidFill>
                <a:latin typeface="Comic Sans MS" pitchFamily="66" charset="0"/>
              </a:rPr>
              <a:t>So far, only </a:t>
            </a:r>
            <a:r>
              <a:rPr lang="en" b="1" dirty="0">
                <a:solidFill>
                  <a:srgbClr val="304462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β </a:t>
            </a:r>
            <a:r>
              <a:rPr lang="en" b="1" dirty="0">
                <a:solidFill>
                  <a:srgbClr val="304462"/>
                </a:solidFill>
                <a:ea typeface="Arial Unicode MS" pitchFamily="34" charset="-128"/>
                <a:cs typeface="Arial Unicode MS" pitchFamily="34" charset="-128"/>
              </a:rPr>
              <a:t>- </a:t>
            </a:r>
            <a:r>
              <a:rPr lang="en" b="1" dirty="0">
                <a:solidFill>
                  <a:srgbClr val="304462"/>
                </a:solidFill>
                <a:latin typeface="Comic Sans MS" pitchFamily="66" charset="0"/>
              </a:rPr>
              <a:t>blockers and amiodarone have led to a reduction in mortality</a:t>
            </a:r>
            <a:endParaRPr lang="en-US" b="1" dirty="0">
              <a:solidFill>
                <a:schemeClr val="accent1">
                  <a:lumMod val="50000"/>
                </a:schemeClr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910" y="1357298"/>
            <a:ext cx="8215370" cy="5143536"/>
          </a:xfrm>
        </p:spPr>
        <p:txBody>
          <a:bodyPr>
            <a:normAutofit/>
          </a:bodyPr>
          <a:lstStyle/>
          <a:p>
            <a:pPr marL="342900" indent="-342900" algn="l"/>
            <a:r>
              <a:rPr lang="en" sz="3600" b="1" dirty="0">
                <a:solidFill>
                  <a:srgbClr val="30446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③</a:t>
            </a:r>
            <a:r>
              <a:rPr lang="en" sz="3600" b="1" dirty="0">
                <a:solidFill>
                  <a:srgbClr val="304462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600" b="1" dirty="0">
                <a:solidFill>
                  <a:srgbClr val="304462"/>
                </a:solidFill>
                <a:latin typeface="Comic Sans MS" pitchFamily="66" charset="0"/>
              </a:rPr>
              <a:t>Reduce risk </a:t>
            </a:r>
            <a:r>
              <a:rPr lang="en" sz="3600" dirty="0">
                <a:solidFill>
                  <a:srgbClr val="304462"/>
                </a:solidFill>
                <a:latin typeface="Comic Sans MS" pitchFamily="66" charset="0"/>
              </a:rPr>
              <a:t>:</a:t>
            </a:r>
          </a:p>
          <a:p>
            <a:pPr marL="342900" indent="-342900" algn="l"/>
            <a:endParaRPr lang="sr-Cyrl-CS" dirty="0">
              <a:solidFill>
                <a:srgbClr val="304462"/>
              </a:solidFill>
              <a:latin typeface="Comic Sans MS" pitchFamily="66" charset="0"/>
            </a:endParaRPr>
          </a:p>
          <a:p>
            <a:pPr marL="342900" indent="-342900" algn="l"/>
            <a:r>
              <a:rPr lang="en" dirty="0">
                <a:solidFill>
                  <a:srgbClr val="304462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  <a:sym typeface="Wingdings" pitchFamily="2" charset="2"/>
              </a:rPr>
              <a:t>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</a:rPr>
              <a:t>Make a precise diagnosis</a:t>
            </a:r>
          </a:p>
          <a:p>
            <a:pPr marL="342900" indent="-342900" algn="l"/>
            <a:endParaRPr lang="sr-Cyrl-CS" sz="1200" dirty="0">
              <a:solidFill>
                <a:srgbClr val="304462"/>
              </a:solidFill>
              <a:latin typeface="Comic Sans MS" pitchFamily="66" charset="0"/>
            </a:endParaRPr>
          </a:p>
          <a:p>
            <a:pPr marL="342900" indent="-342900" algn="l"/>
            <a:r>
              <a:rPr lang="en" sz="2800" dirty="0">
                <a:solidFill>
                  <a:srgbClr val="304462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  <a:sym typeface="Wingdings" pitchFamily="2" charset="2"/>
              </a:rPr>
              <a:t>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</a:rPr>
              <a:t>Monitor the concentration of antiarrhythmics in plasma</a:t>
            </a:r>
          </a:p>
          <a:p>
            <a:pPr marL="342900" indent="-342900" algn="l"/>
            <a:endParaRPr lang="sr-Cyrl-CS" sz="1200" dirty="0">
              <a:solidFill>
                <a:srgbClr val="304462"/>
              </a:solidFill>
              <a:latin typeface="Comic Sans MS" pitchFamily="66" charset="0"/>
            </a:endParaRPr>
          </a:p>
          <a:p>
            <a:pPr marL="342900" indent="-342900" algn="l"/>
            <a:r>
              <a:rPr lang="en" dirty="0">
                <a:solidFill>
                  <a:srgbClr val="304462"/>
                </a:solidFill>
                <a:latin typeface="Comic Sans MS" pitchFamily="66" charset="0"/>
              </a:rPr>
              <a:t> 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  <a:sym typeface="Wingdings" pitchFamily="2" charset="2"/>
              </a:rPr>
              <a:t> </a:t>
            </a:r>
            <a:r>
              <a:rPr lang="en" dirty="0">
                <a:solidFill>
                  <a:srgbClr val="304462"/>
                </a:solidFill>
                <a:latin typeface="Comic Sans MS" pitchFamily="66" charset="0"/>
              </a:rPr>
              <a:t>Take care of contraindications</a:t>
            </a:r>
            <a:endParaRPr lang="sr-Cyrl-CS" dirty="0">
              <a:solidFill>
                <a:srgbClr val="304462"/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100" name="Rectangle 20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6084" name="Rectangle 4" descr="Newsprint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4"/>
            <a:srcRect/>
            <a:stretch>
              <a:fillRect/>
            </a:stretch>
          </a:blipFill>
          <a:ln w="9525">
            <a:solidFill>
              <a:srgbClr val="002060"/>
            </a:solidFill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6000" b="1">
              <a:solidFill>
                <a:srgbClr val="5478A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5478AC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5478AC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5478AC"/>
              </a:solidFill>
              <a:latin typeface="Comic Sans MS" pitchFamily="66" charset="0"/>
            </a:endParaRPr>
          </a:p>
        </p:txBody>
      </p:sp>
      <p:graphicFrame>
        <p:nvGraphicFramePr>
          <p:cNvPr id="46137" name="Group 5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72323848"/>
              </p:ext>
            </p:extLst>
          </p:nvPr>
        </p:nvGraphicFramePr>
        <p:xfrm>
          <a:off x="395288" y="404813"/>
          <a:ext cx="8229600" cy="6101271"/>
        </p:xfrm>
        <a:graphic>
          <a:graphicData uri="http://schemas.openxmlformats.org/drawingml/2006/table">
            <a:tbl>
              <a:tblPr>
                <a:tableStyleId>{69C7853C-536D-4A76-A0AE-DD22124D55A5}</a:tableStyleId>
              </a:tblPr>
              <a:tblGrid>
                <a:gridCol w="411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14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239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Cyrl-CS" sz="2800" u="none" strike="noStrike" cap="none" normalizeH="0" baseline="0" dirty="0">
                        <a:ln>
                          <a:noFill/>
                        </a:ln>
                        <a:effectLst/>
                        <a:latin typeface="Comic Sans MS" pitchFamily="66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Cardiac contraindications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Latn-CS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Do not use or use with caution</a:t>
                      </a:r>
                      <a:endParaRPr kumimoji="0" lang="sr-Latn-CS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271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Heart failure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disopyramide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flecainide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051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SA dysfunction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or AV node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digoxin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verapamil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diltiazem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β- blockers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amiodarone</a:t>
                      </a:r>
                      <a:endParaRPr kumimoji="0" lang="el-GR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  <a:ea typeface="Arial Unicode MS" pitchFamily="34" charset="-128"/>
                        <a:cs typeface="Arial Unicode MS" pitchFamily="34" charset="-128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>
    <p:blinds dir="vert"/>
    <p:sndAc>
      <p:stSnd>
        <p:snd r:embed="rId3" name="type.wav"/>
      </p:stSnd>
    </p:sndAc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71" name="Rectangle 1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9156" name="Rectangle 4" descr="Newsprint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4"/>
            <a:srcRect/>
            <a:stretch>
              <a:fillRect/>
            </a:stretch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6000" b="1">
              <a:solidFill>
                <a:srgbClr val="5478A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5478AC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5478AC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5478AC"/>
              </a:solidFill>
              <a:latin typeface="Comic Sans MS" pitchFamily="66" charset="0"/>
            </a:endParaRPr>
          </a:p>
        </p:txBody>
      </p:sp>
      <p:graphicFrame>
        <p:nvGraphicFramePr>
          <p:cNvPr id="49176" name="Group 2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72590045"/>
              </p:ext>
            </p:extLst>
          </p:nvPr>
        </p:nvGraphicFramePr>
        <p:xfrm>
          <a:off x="395288" y="692150"/>
          <a:ext cx="8229600" cy="5592509"/>
        </p:xfrm>
        <a:graphic>
          <a:graphicData uri="http://schemas.openxmlformats.org/drawingml/2006/table">
            <a:tbl>
              <a:tblPr>
                <a:tableStyleId>{69C7853C-536D-4A76-A0AE-DD22124D55A5}</a:tableStyleId>
              </a:tblPr>
              <a:tblGrid>
                <a:gridCol w="411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14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239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Cyrl-CS" sz="2800" u="none" strike="noStrike" cap="none" normalizeH="0" baseline="0" dirty="0">
                        <a:ln>
                          <a:noFill/>
                        </a:ln>
                        <a:effectLst/>
                        <a:latin typeface="Comic Sans MS" pitchFamily="66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Cardiac contraindications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Latn-CS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Do not use or use with caution</a:t>
                      </a:r>
                      <a:endParaRPr kumimoji="0" lang="sr-Latn-CS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842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WPW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with atrial fibrillation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digoxin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verapamil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diltiazem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812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Infranodal conduction disorder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Latn-RS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Na</a:t>
                      </a:r>
                      <a:r>
                        <a:rPr kumimoji="0" lang="en" sz="2800" u="none" strike="noStrike" cap="none" normalizeH="0" baseline="3000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+</a:t>
                      </a:r>
                      <a:r>
                        <a:rPr kumimoji="0" lang="sr-Latn-RS" sz="2800" u="none" strike="noStrike" cap="none" normalizeH="0" baseline="3000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 </a:t>
                      </a:r>
                      <a:r>
                        <a:rPr kumimoji="0" lang="sr-Latn-RS" sz="2800" u="none" strike="noStrike" cap="none" normalizeH="0" baseline="0" dirty="0" err="1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channels</a:t>
                      </a:r>
                      <a:r>
                        <a:rPr kumimoji="0" lang="en" sz="2800" u="none" strike="noStrike" cap="none" normalizeH="0" baseline="3000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 </a:t>
                      </a: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blockers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amiodarone</a:t>
                      </a:r>
                      <a:endParaRPr kumimoji="0" lang="el-GR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>
    <p:blinds dir="vert"/>
    <p:sndAc>
      <p:stSnd>
        <p:snd r:embed="rId3" name="type.wav"/>
      </p:stSnd>
    </p:sndAc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91" name="Rectangle 1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276" name="Rectangle 4" descr="Newsprint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4"/>
            <a:srcRect/>
            <a:stretch>
              <a:fillRect/>
            </a:stretch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6000" b="1">
              <a:solidFill>
                <a:srgbClr val="5478A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5478AC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5478AC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5478AC"/>
              </a:solidFill>
              <a:latin typeface="Comic Sans MS" pitchFamily="66" charset="0"/>
            </a:endParaRPr>
          </a:p>
        </p:txBody>
      </p:sp>
      <p:graphicFrame>
        <p:nvGraphicFramePr>
          <p:cNvPr id="54294" name="Group 22"/>
          <p:cNvGraphicFramePr>
            <a:graphicFrameLocks noGrp="1"/>
          </p:cNvGraphicFramePr>
          <p:nvPr>
            <p:ph idx="1"/>
          </p:nvPr>
        </p:nvGraphicFramePr>
        <p:xfrm>
          <a:off x="500034" y="928670"/>
          <a:ext cx="8229600" cy="5209670"/>
        </p:xfrm>
        <a:graphic>
          <a:graphicData uri="http://schemas.openxmlformats.org/drawingml/2006/table">
            <a:tbl>
              <a:tblPr>
                <a:tableStyleId>{69C7853C-536D-4A76-A0AE-DD22124D55A5}</a:tableStyleId>
              </a:tblPr>
              <a:tblGrid>
                <a:gridCol w="411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14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89417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Cyrl-CS" sz="2800" u="none" strike="noStrike" cap="none" normalizeH="0" baseline="0" dirty="0">
                        <a:ln>
                          <a:noFill/>
                        </a:ln>
                        <a:effectLst/>
                        <a:latin typeface="Comic Sans MS" pitchFamily="66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Cardiac contraindications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Latn-CS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Do not use or use with caution</a:t>
                      </a:r>
                      <a:endParaRPr kumimoji="0" lang="sr-Latn-CS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2033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Aortic/subaortic stenosis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bretylium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2032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Heart attack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flecainide</a:t>
                      </a:r>
                      <a:endParaRPr kumimoji="0" lang="el-GR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>
    <p:blinds dir="vert"/>
    <p:sndAc>
      <p:stSnd>
        <p:snd r:embed="rId3" name="type.wav"/>
      </p:stSnd>
    </p:sndAc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43" name="Rectangle 1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228" name="Rectangle 4" descr="Newsprint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blipFill dpi="0" rotWithShape="1">
            <a:blip r:embed="rId4"/>
            <a:srcRect/>
            <a:stretch>
              <a:fillRect/>
            </a:stretch>
          </a:blip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endParaRPr lang="sr-Cyrl-CS" sz="6000" b="1">
              <a:solidFill>
                <a:srgbClr val="5478A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5478AC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>
                <a:solidFill>
                  <a:srgbClr val="5478AC"/>
                </a:solidFill>
                <a:latin typeface="Comic Sans MS" pitchFamily="66" charset="0"/>
              </a:rPr>
              <a:t>  </a:t>
            </a:r>
            <a:endParaRPr lang="sr-Latn-CS" sz="3200">
              <a:solidFill>
                <a:srgbClr val="5478AC"/>
              </a:solidFill>
              <a:latin typeface="Comic Sans MS" pitchFamily="66" charset="0"/>
            </a:endParaRPr>
          </a:p>
        </p:txBody>
      </p:sp>
      <p:graphicFrame>
        <p:nvGraphicFramePr>
          <p:cNvPr id="52260" name="Group 3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13653799"/>
              </p:ext>
            </p:extLst>
          </p:nvPr>
        </p:nvGraphicFramePr>
        <p:xfrm>
          <a:off x="457200" y="404813"/>
          <a:ext cx="8229600" cy="6173598"/>
        </p:xfrm>
        <a:graphic>
          <a:graphicData uri="http://schemas.openxmlformats.org/drawingml/2006/table">
            <a:tbl>
              <a:tblPr>
                <a:tableStyleId>{69C7853C-536D-4A76-A0AE-DD22124D55A5}</a:tableStyleId>
              </a:tblPr>
              <a:tblGrid>
                <a:gridCol w="38989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307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4398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Cardiac contraindications</a:t>
                      </a:r>
                      <a:endParaRPr kumimoji="0" lang="sr-Latn-CS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Do not use or use with caution</a:t>
                      </a:r>
                      <a:endParaRPr kumimoji="0" lang="sr-Latn-CS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604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Prolonged QT interval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4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quinidine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4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procainamide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4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disopyramide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4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sotalol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4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dofetilide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4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ibutulide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4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amiodarone</a:t>
                      </a:r>
                      <a:endParaRPr kumimoji="0" lang="sr-Latn-CS" sz="24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430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Heart transplant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u="none" strike="noStrike" cap="none" normalizeH="0" baseline="0" dirty="0">
                          <a:ln>
                            <a:noFill/>
                          </a:ln>
                          <a:effectLst/>
                          <a:latin typeface="Comic Sans MS" pitchFamily="66" charset="0"/>
                        </a:rPr>
                        <a:t>adenosine</a:t>
                      </a:r>
                      <a:endParaRPr kumimoji="0" lang="el-GR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5478AC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>
    <p:blinds dir="vert"/>
    <p:sndAc>
      <p:stSnd>
        <p:snd r:embed="rId3" name="type.wav"/>
      </p:stSnd>
    </p:sndAc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243</Words>
  <Application>Microsoft Office PowerPoint</Application>
  <PresentationFormat>On-screen Show (4:3)</PresentationFormat>
  <Paragraphs>114</Paragraphs>
  <Slides>11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Arial</vt:lpstr>
      <vt:lpstr>Arial Unicode MS</vt:lpstr>
      <vt:lpstr>Calibri</vt:lpstr>
      <vt:lpstr>Comic Sans MS</vt:lpstr>
      <vt:lpstr>Office Theme</vt:lpstr>
      <vt:lpstr>PRINCIPLES OF PRESCRIBING ANTIARRHYTHMICS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Xp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ПРИНЦИПИ ПРИМЕНЕ АНТИАРИТМИКА </dc:title>
  <dc:creator> </dc:creator>
  <cp:lastModifiedBy>Boj</cp:lastModifiedBy>
  <cp:revision>4</cp:revision>
  <dcterms:created xsi:type="dcterms:W3CDTF">2011-03-22T11:29:42Z</dcterms:created>
  <dcterms:modified xsi:type="dcterms:W3CDTF">2023-07-29T17:19:24Z</dcterms:modified>
</cp:coreProperties>
</file>

<file path=docProps/thumbnail.jpeg>
</file>